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41"/>
  </p:notesMasterIdLst>
  <p:handoutMasterIdLst>
    <p:handoutMasterId r:id="rId42"/>
  </p:handoutMasterIdLst>
  <p:sldIdLst>
    <p:sldId id="449" r:id="rId5"/>
    <p:sldId id="451" r:id="rId6"/>
    <p:sldId id="452" r:id="rId7"/>
    <p:sldId id="453" r:id="rId8"/>
    <p:sldId id="467" r:id="rId9"/>
    <p:sldId id="460" r:id="rId10"/>
    <p:sldId id="464" r:id="rId11"/>
    <p:sldId id="461" r:id="rId12"/>
    <p:sldId id="462" r:id="rId13"/>
    <p:sldId id="463" r:id="rId14"/>
    <p:sldId id="465" r:id="rId15"/>
    <p:sldId id="466" r:id="rId16"/>
    <p:sldId id="456" r:id="rId17"/>
    <p:sldId id="477" r:id="rId18"/>
    <p:sldId id="478" r:id="rId19"/>
    <p:sldId id="479" r:id="rId20"/>
    <p:sldId id="480" r:id="rId21"/>
    <p:sldId id="482" r:id="rId22"/>
    <p:sldId id="483" r:id="rId23"/>
    <p:sldId id="484" r:id="rId24"/>
    <p:sldId id="485" r:id="rId25"/>
    <p:sldId id="468" r:id="rId26"/>
    <p:sldId id="469" r:id="rId27"/>
    <p:sldId id="470" r:id="rId28"/>
    <p:sldId id="476" r:id="rId29"/>
    <p:sldId id="472" r:id="rId30"/>
    <p:sldId id="473" r:id="rId31"/>
    <p:sldId id="474" r:id="rId32"/>
    <p:sldId id="475" r:id="rId33"/>
    <p:sldId id="486" r:id="rId34"/>
    <p:sldId id="487" r:id="rId35"/>
    <p:sldId id="488" r:id="rId36"/>
    <p:sldId id="489" r:id="rId37"/>
    <p:sldId id="490" r:id="rId38"/>
    <p:sldId id="491" r:id="rId39"/>
    <p:sldId id="49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65" autoAdjust="0"/>
    <p:restoredTop sz="96719" autoAdjust="0"/>
  </p:normalViewPr>
  <p:slideViewPr>
    <p:cSldViewPr snapToGrid="0">
      <p:cViewPr varScale="1">
        <p:scale>
          <a:sx n="96" d="100"/>
          <a:sy n="96" d="100"/>
        </p:scale>
        <p:origin x="184" y="192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b="1" dirty="0"/>
              <a:t>Phylogenetic Tree Algorithms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April, 2019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7062425-CEB3-A746-965F-8FC327A578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E2CB9A-90F5-F34F-AD2E-F5027345F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Fitch’s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0B78BA-2835-A646-971B-2163EEBDB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36" y="1058179"/>
            <a:ext cx="7426600" cy="579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6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90E37-4284-5346-93D7-825259B4D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Sankoff</a:t>
            </a:r>
            <a:r>
              <a:rPr lang="en-US" dirty="0"/>
              <a:t>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244AF-1CFE-C84A-8BF2-655C91317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7" y="1741891"/>
            <a:ext cx="9042463" cy="39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07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490E37-4284-5346-93D7-825259B4D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Sankoff</a:t>
            </a:r>
            <a:r>
              <a:rPr lang="en-US" dirty="0"/>
              <a:t> Algorithm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DA99E-4E77-594C-BDC2-15C3EA01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190"/>
            <a:ext cx="9144000" cy="441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0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087921-5EBF-0A49-A67F-4A7C28C7D5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Distance Matrix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EAA85F-1E12-EC44-A53C-090542C58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57526"/>
              </p:ext>
            </p:extLst>
          </p:nvPr>
        </p:nvGraphicFramePr>
        <p:xfrm>
          <a:off x="554736" y="1506728"/>
          <a:ext cx="7766304" cy="2489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4384">
                  <a:extLst>
                    <a:ext uri="{9D8B030D-6E8A-4147-A177-3AD203B41FA5}">
                      <a16:colId xmlns:a16="http://schemas.microsoft.com/office/drawing/2014/main" val="2916086606"/>
                    </a:ext>
                  </a:extLst>
                </a:gridCol>
                <a:gridCol w="1827670">
                  <a:extLst>
                    <a:ext uri="{9D8B030D-6E8A-4147-A177-3AD203B41FA5}">
                      <a16:colId xmlns:a16="http://schemas.microsoft.com/office/drawing/2014/main" val="4081377604"/>
                    </a:ext>
                  </a:extLst>
                </a:gridCol>
                <a:gridCol w="1193914">
                  <a:extLst>
                    <a:ext uri="{9D8B030D-6E8A-4147-A177-3AD203B41FA5}">
                      <a16:colId xmlns:a16="http://schemas.microsoft.com/office/drawing/2014/main" val="30919600"/>
                    </a:ext>
                  </a:extLst>
                </a:gridCol>
                <a:gridCol w="1194816">
                  <a:extLst>
                    <a:ext uri="{9D8B030D-6E8A-4147-A177-3AD203B41FA5}">
                      <a16:colId xmlns:a16="http://schemas.microsoft.com/office/drawing/2014/main" val="3238457205"/>
                    </a:ext>
                  </a:extLst>
                </a:gridCol>
                <a:gridCol w="1146048">
                  <a:extLst>
                    <a:ext uri="{9D8B030D-6E8A-4147-A177-3AD203B41FA5}">
                      <a16:colId xmlns:a16="http://schemas.microsoft.com/office/drawing/2014/main" val="2329118127"/>
                    </a:ext>
                  </a:extLst>
                </a:gridCol>
                <a:gridCol w="1109472">
                  <a:extLst>
                    <a:ext uri="{9D8B030D-6E8A-4147-A177-3AD203B41FA5}">
                      <a16:colId xmlns:a16="http://schemas.microsoft.com/office/drawing/2014/main" val="952846303"/>
                    </a:ext>
                  </a:extLst>
                </a:gridCol>
              </a:tblGrid>
              <a:tr h="41117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Species</a:t>
                      </a:r>
                      <a:endParaRPr lang="ru-RU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Alignment</a:t>
                      </a:r>
                      <a:endParaRPr lang="ru-RU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Distance Matrix</a:t>
                      </a:r>
                      <a:endParaRPr lang="ru-RU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103721"/>
                  </a:ext>
                </a:extLst>
              </a:tr>
              <a:tr h="4111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Chimp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Whale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217824"/>
                  </a:ext>
                </a:extLst>
              </a:tr>
              <a:tr h="41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Chimp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ACGTAGGCCT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273666"/>
                  </a:ext>
                </a:extLst>
              </a:tr>
              <a:tr h="41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Human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ATGTAAGACT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633762"/>
                  </a:ext>
                </a:extLst>
              </a:tr>
              <a:tr h="41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Seal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TCGAGAGCAC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557451"/>
                  </a:ext>
                </a:extLst>
              </a:tr>
              <a:tr h="4168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Whale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TCGAAAGCAT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5469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B94DF3-109F-0641-9F41-4C9CE078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116685"/>
            <a:ext cx="4572000" cy="24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28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4D979-85EC-134D-A22B-066F59D3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1270"/>
            <a:ext cx="9144000" cy="46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10516-85A0-7C41-A984-F3D29496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2" y="1302513"/>
            <a:ext cx="7142922" cy="531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2F013-0DDB-214B-A511-EA0D699C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933"/>
            <a:ext cx="91440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4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02F013-0DDB-214B-A511-EA0D699C9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3933"/>
            <a:ext cx="91440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15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0FE56-9A01-B64F-AA4C-3BC8BE67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0" y="977480"/>
            <a:ext cx="7301948" cy="54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67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874AFB-0007-9A40-9072-19E112B4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2" y="1301456"/>
            <a:ext cx="6425758" cy="497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F3B9A-D0F7-9E43-9FA5-38BEFB6D00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9144000" cy="932688"/>
          </a:xfrm>
        </p:spPr>
        <p:txBody>
          <a:bodyPr/>
          <a:lstStyle/>
          <a:p>
            <a:r>
              <a:rPr lang="en-US" dirty="0"/>
              <a:t>Tree of life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E18C2-2514-0447-8554-6E757B1B5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698" y="1297432"/>
            <a:ext cx="5868704" cy="50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A8FDF0-6A9D-F640-A333-560CF0939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1050342"/>
            <a:ext cx="7010400" cy="502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8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F4F1FBD-AA6D-7B48-A9E4-CA0C86370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UPGMA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E0B5B-183E-E84B-AA31-66E8CC9D0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05" y="1203539"/>
            <a:ext cx="7187356" cy="499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82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8D500-59D6-3C47-A3DC-837D115A3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Tree Building – Naïve Approach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C7CD1-241A-DA49-A507-B5F8462C1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52" y="1183385"/>
            <a:ext cx="6983896" cy="2986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70644-11BA-4F40-9484-90D27D20EB3D}"/>
                  </a:ext>
                </a:extLst>
              </p:cNvPr>
              <p:cNvSpPr txBox="1"/>
              <p:nvPr/>
            </p:nvSpPr>
            <p:spPr>
              <a:xfrm>
                <a:off x="2098630" y="4786809"/>
                <a:ext cx="4946739" cy="1148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4000" b="0" i="1" baseline="-25000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𝐷𝑗𝑘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𝐷𝑖𝑗</m:t>
                          </m:r>
                        </m:num>
                        <m:den>
                          <m:r>
                            <a:rPr lang="en" sz="4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170644-11BA-4F40-9484-90D27D20E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30" y="4786809"/>
                <a:ext cx="4946739" cy="1148456"/>
              </a:xfrm>
              <a:prstGeom prst="rect">
                <a:avLst/>
              </a:prstGeom>
              <a:blipFill>
                <a:blip r:embed="rId3"/>
                <a:stretch>
                  <a:fillRect l="-1279" t="-8791" r="-512" b="-1428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704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8D500-59D6-3C47-A3DC-837D115A3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Tree Building – Naïve Approach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27A2BB-B842-A745-A0C5-6D5EF1E9F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00249"/>
              </p:ext>
            </p:extLst>
          </p:nvPr>
        </p:nvGraphicFramePr>
        <p:xfrm>
          <a:off x="383784" y="1093216"/>
          <a:ext cx="3048000" cy="217525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13021253"/>
                    </a:ext>
                  </a:extLst>
                </a:gridCol>
              </a:tblGrid>
              <a:tr h="43505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992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7DCA482-41E2-C048-8732-2932BA2D3F98}"/>
              </a:ext>
            </a:extLst>
          </p:cNvPr>
          <p:cNvSpPr txBox="1"/>
          <p:nvPr/>
        </p:nvSpPr>
        <p:spPr>
          <a:xfrm>
            <a:off x="4227444" y="1253745"/>
            <a:ext cx="34985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Replace S &amp; W by M</a:t>
            </a:r>
          </a:p>
          <a:p>
            <a:endParaRPr lang="en-US" sz="2400" i="1" dirty="0"/>
          </a:p>
          <a:p>
            <a:r>
              <a:rPr lang="en-US" sz="2400" i="1" dirty="0" err="1"/>
              <a:t>D</a:t>
            </a:r>
            <a:r>
              <a:rPr lang="en-US" sz="2400" i="1" baseline="-25000" dirty="0" err="1"/>
              <a:t>mc</a:t>
            </a:r>
            <a:r>
              <a:rPr lang="en-US" sz="2400" i="1" dirty="0"/>
              <a:t> = (6 + 4 - 2) / 2 = 4</a:t>
            </a:r>
          </a:p>
          <a:p>
            <a:r>
              <a:rPr lang="en-US" sz="2400" i="1" dirty="0" err="1"/>
              <a:t>D</a:t>
            </a:r>
            <a:r>
              <a:rPr lang="en-US" sz="2400" i="1" baseline="-25000" dirty="0" err="1"/>
              <a:t>mh</a:t>
            </a:r>
            <a:r>
              <a:rPr lang="en-US" sz="2400" i="1" dirty="0"/>
              <a:t> = (7 + 5 – 2) / 2 = 5 </a:t>
            </a:r>
            <a:endParaRPr lang="ru-RU" sz="2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AF4100-AD48-2445-BFD5-60BD354570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280"/>
              </p:ext>
            </p:extLst>
          </p:nvPr>
        </p:nvGraphicFramePr>
        <p:xfrm>
          <a:off x="383784" y="3566261"/>
          <a:ext cx="2438400" cy="174020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43505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B9CDA4-80AB-F949-97B6-32610C23A171}"/>
              </a:ext>
            </a:extLst>
          </p:cNvPr>
          <p:cNvSpPr txBox="1"/>
          <p:nvPr/>
        </p:nvSpPr>
        <p:spPr>
          <a:xfrm>
            <a:off x="4227444" y="3750057"/>
            <a:ext cx="3498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Replace C &amp; H by K</a:t>
            </a:r>
          </a:p>
          <a:p>
            <a:endParaRPr lang="en-US" sz="2400" i="1" dirty="0"/>
          </a:p>
          <a:p>
            <a:r>
              <a:rPr lang="en-US" sz="2400" i="1" dirty="0" err="1"/>
              <a:t>D</a:t>
            </a:r>
            <a:r>
              <a:rPr lang="en-US" sz="2400" i="1" baseline="-25000" dirty="0" err="1"/>
              <a:t>km</a:t>
            </a:r>
            <a:r>
              <a:rPr lang="en-US" sz="2400" i="1" dirty="0"/>
              <a:t> = (4 + 5 - 3) / 2 = 3 </a:t>
            </a:r>
            <a:endParaRPr lang="ru-RU" sz="2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22F313F-F197-5A4B-A997-F08E35909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655172"/>
              </p:ext>
            </p:extLst>
          </p:nvPr>
        </p:nvGraphicFramePr>
        <p:xfrm>
          <a:off x="383784" y="5551432"/>
          <a:ext cx="1828800" cy="130515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435051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4350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075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A8D500-59D6-3C47-A3DC-837D115A3C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Tree Building – Naïve Approach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5FDE1-F89D-CC4A-A79D-7378030C5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310308"/>
            <a:ext cx="80518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8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B4F351-7BDE-1944-B370-621770963A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Distance Matrix Additivity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B59BA-3F14-FB47-8C74-117623C91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8" y="1096964"/>
            <a:ext cx="7089912" cy="27842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E4C429-F887-7C40-9C3B-C2F2F60895D3}"/>
                  </a:ext>
                </a:extLst>
              </p:cNvPr>
              <p:cNvSpPr txBox="1"/>
              <p:nvPr/>
            </p:nvSpPr>
            <p:spPr>
              <a:xfrm>
                <a:off x="660845" y="5638790"/>
                <a:ext cx="6961713" cy="6013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𝑑𝑘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𝑑𝑗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𝑖𝑙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𝑑𝑗</m:t>
                      </m:r>
                      <m:r>
                        <a:rPr lang="en-US" sz="40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ru-RU" sz="4000" baseline="-25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E4C429-F887-7C40-9C3B-C2F2F60895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45" y="5638790"/>
                <a:ext cx="6961713" cy="601383"/>
              </a:xfrm>
              <a:prstGeom prst="rect">
                <a:avLst/>
              </a:prstGeom>
              <a:blipFill>
                <a:blip r:embed="rId3"/>
                <a:stretch>
                  <a:fillRect l="-546" t="-8511" b="-425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A9A974-33F8-FE46-9AE5-5A6AF3EC4F70}"/>
              </a:ext>
            </a:extLst>
          </p:cNvPr>
          <p:cNvSpPr txBox="1"/>
          <p:nvPr/>
        </p:nvSpPr>
        <p:spPr>
          <a:xfrm>
            <a:off x="583095" y="4045538"/>
            <a:ext cx="7368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Points Condition: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distance matrix M of L objects is additive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any subset of four objects may be labeled with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i,j,k,l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that: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82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3609A-9958-DC4C-A80D-E0D9161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Neighbor Join Algorithm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D16C01-96CE-7840-8F0A-1A83F3FD0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0391"/>
              </p:ext>
            </p:extLst>
          </p:nvPr>
        </p:nvGraphicFramePr>
        <p:xfrm>
          <a:off x="794597" y="1253745"/>
          <a:ext cx="2926960" cy="266889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73339078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992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D108A2-BD08-6041-BB1C-A3FAB510874D}"/>
              </a:ext>
            </a:extLst>
          </p:cNvPr>
          <p:cNvSpPr txBox="1"/>
          <p:nvPr/>
        </p:nvSpPr>
        <p:spPr>
          <a:xfrm>
            <a:off x="3896138" y="1253745"/>
            <a:ext cx="4664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</a:t>
            </a:r>
            <a:r>
              <a:rPr lang="en-US" b="1" i="1" dirty="0" err="1"/>
              <a:t>i,j</a:t>
            </a:r>
            <a:r>
              <a:rPr lang="en-US" dirty="0"/>
              <a:t> for which </a:t>
            </a:r>
            <a:r>
              <a:rPr lang="en-US" b="1" i="1" dirty="0" err="1"/>
              <a:t>D</a:t>
            </a:r>
            <a:r>
              <a:rPr lang="en-US" b="1" i="1" baseline="-25000" dirty="0" err="1"/>
              <a:t>ij</a:t>
            </a:r>
            <a:r>
              <a:rPr lang="en-US" dirty="0"/>
              <a:t> is minimal:</a:t>
            </a:r>
          </a:p>
          <a:p>
            <a:endParaRPr lang="en-US" dirty="0"/>
          </a:p>
          <a:p>
            <a:r>
              <a:rPr lang="en-US" sz="3600" i="1" dirty="0" err="1"/>
              <a:t>D</a:t>
            </a:r>
            <a:r>
              <a:rPr lang="en-US" sz="3600" i="1" baseline="-25000" dirty="0" err="1"/>
              <a:t>ij</a:t>
            </a:r>
            <a:r>
              <a:rPr lang="en-US" sz="3600" i="1" dirty="0"/>
              <a:t> = </a:t>
            </a:r>
            <a:r>
              <a:rPr lang="en-US" sz="3600" i="1" dirty="0" err="1"/>
              <a:t>d</a:t>
            </a:r>
            <a:r>
              <a:rPr lang="en-US" sz="3600" i="1" baseline="-25000" dirty="0" err="1"/>
              <a:t>ij</a:t>
            </a:r>
            <a:r>
              <a:rPr lang="en-US" sz="3600" i="1" dirty="0"/>
              <a:t> – (</a:t>
            </a:r>
            <a:r>
              <a:rPr lang="en-US" sz="3600" i="1" dirty="0" err="1"/>
              <a:t>r</a:t>
            </a:r>
            <a:r>
              <a:rPr lang="en-US" sz="3600" i="1" baseline="-25000" dirty="0" err="1"/>
              <a:t>i</a:t>
            </a:r>
            <a:r>
              <a:rPr lang="en-US" sz="3600" i="1" dirty="0"/>
              <a:t> + </a:t>
            </a:r>
            <a:r>
              <a:rPr lang="en-US" sz="3600" i="1" dirty="0" err="1"/>
              <a:t>r</a:t>
            </a:r>
            <a:r>
              <a:rPr lang="en-US" sz="3600" i="1" baseline="-25000" dirty="0" err="1"/>
              <a:t>j</a:t>
            </a:r>
            <a:r>
              <a:rPr lang="en-US" sz="3600" i="1" dirty="0"/>
              <a:t>)</a:t>
            </a:r>
          </a:p>
          <a:p>
            <a:endParaRPr lang="en-US" dirty="0"/>
          </a:p>
          <a:p>
            <a:endParaRPr lang="ru-RU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273D6DE-9645-4949-8860-68BFC60F61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327070"/>
              </p:ext>
            </p:extLst>
          </p:nvPr>
        </p:nvGraphicFramePr>
        <p:xfrm>
          <a:off x="794597" y="4034672"/>
          <a:ext cx="2926965" cy="26688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3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373339078"/>
                    </a:ext>
                  </a:extLst>
                </a:gridCol>
              </a:tblGrid>
              <a:tr h="526824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616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12.5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16.5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17.5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9927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AA3554-44FE-7F4C-9F9A-607BE59B76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342388"/>
              </p:ext>
            </p:extLst>
          </p:nvPr>
        </p:nvGraphicFramePr>
        <p:xfrm>
          <a:off x="4765037" y="4034672"/>
          <a:ext cx="2926965" cy="266889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3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  <a:gridCol w="585393">
                  <a:extLst>
                    <a:ext uri="{9D8B030D-6E8A-4147-A177-3AD203B41FA5}">
                      <a16:colId xmlns:a16="http://schemas.microsoft.com/office/drawing/2014/main" val="373339078"/>
                    </a:ext>
                  </a:extLst>
                </a:gridCol>
              </a:tblGrid>
              <a:tr h="526824">
                <a:tc>
                  <a:txBody>
                    <a:bodyPr/>
                    <a:lstStyle/>
                    <a:p>
                      <a:pPr algn="ctr"/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616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-21</a:t>
                      </a:r>
                      <a:endParaRPr lang="ru-RU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-21</a:t>
                      </a:r>
                      <a:endParaRPr lang="ru-RU" sz="1400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-17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-9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-21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  <a:tr h="52682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-8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-17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-21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</a:t>
                      </a:r>
                      <a:endParaRPr lang="ru-RU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992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22070BB-C28C-0B48-A2D5-76A5606D2EBD}"/>
              </a:ext>
            </a:extLst>
          </p:cNvPr>
          <p:cNvSpPr txBox="1"/>
          <p:nvPr/>
        </p:nvSpPr>
        <p:spPr>
          <a:xfrm>
            <a:off x="304800" y="2305878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endParaRPr lang="ru-RU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90AD5F-04D7-7048-97D2-CC7BC534ACAD}"/>
              </a:ext>
            </a:extLst>
          </p:cNvPr>
          <p:cNvSpPr txBox="1"/>
          <p:nvPr/>
        </p:nvSpPr>
        <p:spPr>
          <a:xfrm>
            <a:off x="304800" y="4976191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r</a:t>
            </a:r>
            <a:endParaRPr lang="ru-RU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589F6-5678-434D-8735-EE717529D9B4}"/>
              </a:ext>
            </a:extLst>
          </p:cNvPr>
          <p:cNvSpPr txBox="1"/>
          <p:nvPr/>
        </p:nvSpPr>
        <p:spPr>
          <a:xfrm>
            <a:off x="4172016" y="5076733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endParaRPr lang="ru-RU" i="1" dirty="0"/>
          </a:p>
        </p:txBody>
      </p:sp>
    </p:spTree>
    <p:extLst>
      <p:ext uri="{BB962C8B-B14F-4D97-AF65-F5344CB8AC3E}">
        <p14:creationId xmlns:p14="http://schemas.microsoft.com/office/powerpoint/2010/main" val="3761703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B3609A-9958-DC4C-A80D-E0D916175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Neighbor Join Algorithm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D16C01-96CE-7840-8F0A-1A83F3FD00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27116"/>
              </p:ext>
            </p:extLst>
          </p:nvPr>
        </p:nvGraphicFramePr>
        <p:xfrm>
          <a:off x="5130166" y="1240394"/>
          <a:ext cx="2341568" cy="21351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9D108A2-BD08-6041-BB1C-A3FAB510874D}"/>
              </a:ext>
            </a:extLst>
          </p:cNvPr>
          <p:cNvSpPr txBox="1"/>
          <p:nvPr/>
        </p:nvSpPr>
        <p:spPr>
          <a:xfrm>
            <a:off x="183905" y="3954354"/>
            <a:ext cx="4664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</a:t>
            </a:r>
            <a:r>
              <a:rPr lang="en-US" b="1" i="1" dirty="0" err="1"/>
              <a:t>i,j</a:t>
            </a:r>
            <a:r>
              <a:rPr lang="en-US" dirty="0"/>
              <a:t> with parent node </a:t>
            </a:r>
            <a:r>
              <a:rPr lang="en-US" b="1" i="1" dirty="0"/>
              <a:t>k:</a:t>
            </a:r>
          </a:p>
          <a:p>
            <a:endParaRPr lang="en-US" b="1" i="1" dirty="0"/>
          </a:p>
          <a:p>
            <a:endParaRPr lang="ru-RU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070BB-C28C-0B48-A2D5-76A5606D2EBD}"/>
              </a:ext>
            </a:extLst>
          </p:cNvPr>
          <p:cNvSpPr txBox="1"/>
          <p:nvPr/>
        </p:nvSpPr>
        <p:spPr>
          <a:xfrm>
            <a:off x="4572000" y="2088714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r>
              <a:rPr lang="en-US" sz="3200" i="1" baseline="-25000" dirty="0"/>
              <a:t>2</a:t>
            </a:r>
            <a:endParaRPr lang="ru-RU" i="1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2FD55A-2C7D-5040-BFD2-8F3D57E983F8}"/>
                  </a:ext>
                </a:extLst>
              </p:cNvPr>
              <p:cNvSpPr txBox="1"/>
              <p:nvPr/>
            </p:nvSpPr>
            <p:spPr>
              <a:xfrm>
                <a:off x="-283653" y="4487369"/>
                <a:ext cx="4291825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𝑖𝑚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𝑑𝑗𝑚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𝑑𝑖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2FD55A-2C7D-5040-BFD2-8F3D57E98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3653" y="4487369"/>
                <a:ext cx="4291825" cy="815223"/>
              </a:xfrm>
              <a:prstGeom prst="rect">
                <a:avLst/>
              </a:prstGeom>
              <a:blipFill>
                <a:blip r:embed="rId2"/>
                <a:stretch>
                  <a:fillRect t="-1515" b="-121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9435B-B253-4E4F-AE84-7433577D6F14}"/>
                  </a:ext>
                </a:extLst>
              </p:cNvPr>
              <p:cNvSpPr txBox="1"/>
              <p:nvPr/>
            </p:nvSpPr>
            <p:spPr>
              <a:xfrm>
                <a:off x="-545643" y="5343326"/>
                <a:ext cx="4291825" cy="81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a:rPr lang="en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baseline="-2500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𝑟𝑗</m:t>
                          </m:r>
                        </m:num>
                        <m:den>
                          <m:r>
                            <a:rPr lang="en" sz="28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4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989435B-B253-4E4F-AE84-7433577D6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5643" y="5343326"/>
                <a:ext cx="4291825" cy="815223"/>
              </a:xfrm>
              <a:prstGeom prst="rect">
                <a:avLst/>
              </a:prstGeom>
              <a:blipFill>
                <a:blip r:embed="rId3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EB29F7-B1E5-0F4E-80CD-EBCE2AE17A62}"/>
                  </a:ext>
                </a:extLst>
              </p:cNvPr>
              <p:cNvSpPr txBox="1"/>
              <p:nvPr/>
            </p:nvSpPr>
            <p:spPr>
              <a:xfrm>
                <a:off x="-698309" y="6305476"/>
                <a:ext cx="429182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a:rPr lang="en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𝑖𝑗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𝑑𝑖𝑘</m:t>
                      </m:r>
                    </m:oMath>
                  </m:oMathPara>
                </a14:m>
                <a:endParaRPr lang="ru-RU" sz="4000" baseline="-25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EB29F7-B1E5-0F4E-80CD-EBCE2AE17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98309" y="6305476"/>
                <a:ext cx="4291825" cy="430887"/>
              </a:xfrm>
              <a:prstGeom prst="rect">
                <a:avLst/>
              </a:prstGeom>
              <a:blipFill>
                <a:blip r:embed="rId4"/>
                <a:stretch>
                  <a:fillRect t="-2857" b="-371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BE5F8-A756-3843-A1AC-60BF3F37A9C7}"/>
                  </a:ext>
                </a:extLst>
              </p:cNvPr>
              <p:cNvSpPr txBox="1"/>
              <p:nvPr/>
            </p:nvSpPr>
            <p:spPr>
              <a:xfrm>
                <a:off x="3636219" y="4419157"/>
                <a:ext cx="4291825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21+12 −13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 </m:t>
                      </m:r>
                    </m:oMath>
                  </m:oMathPara>
                </a14:m>
                <a:endParaRPr lang="ru-RU" sz="4000" baseline="-25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2BE5F8-A756-3843-A1AC-60BF3F37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219" y="4419157"/>
                <a:ext cx="4291825" cy="576183"/>
              </a:xfrm>
              <a:prstGeom prst="rect">
                <a:avLst/>
              </a:prstGeom>
              <a:blipFill>
                <a:blip r:embed="rId5"/>
                <a:stretch>
                  <a:fillRect t="-8889" b="-1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C5F409-7FD3-564F-B832-13DA2663E27B}"/>
                  </a:ext>
                </a:extLst>
              </p:cNvPr>
              <p:cNvSpPr txBox="1"/>
              <p:nvPr/>
            </p:nvSpPr>
            <p:spPr>
              <a:xfrm>
                <a:off x="3634593" y="5116415"/>
                <a:ext cx="4291825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𝑘𝑛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22+13 −13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=11 </m:t>
                      </m:r>
                    </m:oMath>
                  </m:oMathPara>
                </a14:m>
                <a:endParaRPr lang="ru-RU" sz="4000" baseline="-25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FC5F409-7FD3-564F-B832-13DA2663E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593" y="5116415"/>
                <a:ext cx="4291825" cy="576183"/>
              </a:xfrm>
              <a:prstGeom prst="rect">
                <a:avLst/>
              </a:prstGeom>
              <a:blipFill>
                <a:blip r:embed="rId6"/>
                <a:stretch>
                  <a:fillRect t="-8696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2A2621E-BF97-FA43-99B5-383237FD2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988175"/>
              </p:ext>
            </p:extLst>
          </p:nvPr>
        </p:nvGraphicFramePr>
        <p:xfrm>
          <a:off x="1005311" y="1113887"/>
          <a:ext cx="2926960" cy="266889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73339078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99927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02FCE51A-0CFB-EA49-8208-9558DDC586C3}"/>
              </a:ext>
            </a:extLst>
          </p:cNvPr>
          <p:cNvSpPr txBox="1"/>
          <p:nvPr/>
        </p:nvSpPr>
        <p:spPr>
          <a:xfrm>
            <a:off x="515514" y="2166020"/>
            <a:ext cx="413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endParaRPr lang="ru-RU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ABB5C4-F088-D842-B160-C368FE815055}"/>
                  </a:ext>
                </a:extLst>
              </p:cNvPr>
              <p:cNvSpPr txBox="1"/>
              <p:nvPr/>
            </p:nvSpPr>
            <p:spPr>
              <a:xfrm>
                <a:off x="3746182" y="5773410"/>
                <a:ext cx="4291825" cy="582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𝑖𝑘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13+21.5−12.5</m:t>
                          </m:r>
                        </m:num>
                        <m:den>
                          <m:r>
                            <a:rPr lang="e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6ABB5C4-F088-D842-B160-C368FE81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182" y="5773410"/>
                <a:ext cx="4291825" cy="582467"/>
              </a:xfrm>
              <a:prstGeom prst="rect">
                <a:avLst/>
              </a:prstGeom>
              <a:blipFill>
                <a:blip r:embed="rId7"/>
                <a:stretch>
                  <a:fillRect t="-2174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50FB-3DDB-8740-BA01-A77DB794340A}"/>
                  </a:ext>
                </a:extLst>
              </p:cNvPr>
              <p:cNvSpPr txBox="1"/>
              <p:nvPr/>
            </p:nvSpPr>
            <p:spPr>
              <a:xfrm>
                <a:off x="3218040" y="6446074"/>
                <a:ext cx="4291825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𝑗𝑘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13 −11=2</m:t>
                      </m:r>
                    </m:oMath>
                  </m:oMathPara>
                </a14:m>
                <a:endParaRPr lang="ru-RU" sz="3200" baseline="-25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03150FB-3DDB-8740-BA01-A77DB7943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040" y="6446074"/>
                <a:ext cx="4291825" cy="300660"/>
              </a:xfrm>
              <a:prstGeom prst="rect">
                <a:avLst/>
              </a:prstGeom>
              <a:blipFill>
                <a:blip r:embed="rId8"/>
                <a:stretch>
                  <a:fillRect t="-8333" b="-41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697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755EF-8AD8-DB45-94DE-E6C9B42D6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Neighbor Join Algorithm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8CA3B46-416D-C74A-AFE4-43C5A4D58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25102"/>
              </p:ext>
            </p:extLst>
          </p:nvPr>
        </p:nvGraphicFramePr>
        <p:xfrm>
          <a:off x="1061749" y="1412673"/>
          <a:ext cx="2341568" cy="21351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B3725B6-9000-2448-8BB7-2120C1E707D9}"/>
              </a:ext>
            </a:extLst>
          </p:cNvPr>
          <p:cNvSpPr txBox="1"/>
          <p:nvPr/>
        </p:nvSpPr>
        <p:spPr>
          <a:xfrm>
            <a:off x="503583" y="2260993"/>
            <a:ext cx="558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r>
              <a:rPr lang="en-US" sz="3200" i="1" baseline="-25000" dirty="0"/>
              <a:t>2</a:t>
            </a:r>
            <a:endParaRPr lang="ru-RU" i="1" baseline="-25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A54945-7E93-9043-B651-CA7FAAFF0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107834"/>
              </p:ext>
            </p:extLst>
          </p:nvPr>
        </p:nvGraphicFramePr>
        <p:xfrm>
          <a:off x="1061749" y="4101385"/>
          <a:ext cx="2341568" cy="21351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4CDD04-5FAA-5D4D-8A55-5EA1DA7DF627}"/>
              </a:ext>
            </a:extLst>
          </p:cNvPr>
          <p:cNvSpPr txBox="1"/>
          <p:nvPr/>
        </p:nvSpPr>
        <p:spPr>
          <a:xfrm>
            <a:off x="503583" y="4949705"/>
            <a:ext cx="500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r</a:t>
            </a:r>
            <a:r>
              <a:rPr lang="en-US" sz="3200" i="1" baseline="-25000" dirty="0"/>
              <a:t>2</a:t>
            </a:r>
            <a:endParaRPr lang="ru-RU" sz="2000" i="1" baseline="-25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D563395-CDBC-A948-8728-0B2B15B4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17194"/>
              </p:ext>
            </p:extLst>
          </p:nvPr>
        </p:nvGraphicFramePr>
        <p:xfrm>
          <a:off x="5037401" y="1449478"/>
          <a:ext cx="2341568" cy="213511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585392">
                  <a:extLst>
                    <a:ext uri="{9D8B030D-6E8A-4147-A177-3AD203B41FA5}">
                      <a16:colId xmlns:a16="http://schemas.microsoft.com/office/drawing/2014/main" val="2104002007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2386954306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1007558194"/>
                    </a:ext>
                  </a:extLst>
                </a:gridCol>
                <a:gridCol w="585392">
                  <a:extLst>
                    <a:ext uri="{9D8B030D-6E8A-4147-A177-3AD203B41FA5}">
                      <a16:colId xmlns:a16="http://schemas.microsoft.com/office/drawing/2014/main" val="3404580345"/>
                    </a:ext>
                  </a:extLst>
                </a:gridCol>
              </a:tblGrid>
              <a:tr h="533779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6300361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-14</a:t>
                      </a:r>
                      <a:endParaRPr lang="ru-RU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2937997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-14</a:t>
                      </a:r>
                      <a:endParaRPr lang="ru-RU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473940"/>
                  </a:ext>
                </a:extLst>
              </a:tr>
              <a:tr h="5337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62199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8CDD0A-5CDB-6F49-AEE8-67CF3158A3B0}"/>
              </a:ext>
            </a:extLst>
          </p:cNvPr>
          <p:cNvSpPr txBox="1"/>
          <p:nvPr/>
        </p:nvSpPr>
        <p:spPr>
          <a:xfrm>
            <a:off x="4456793" y="2356421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D</a:t>
            </a:r>
            <a:r>
              <a:rPr lang="en-US" sz="3200" i="1" baseline="-25000" dirty="0"/>
              <a:t>2</a:t>
            </a:r>
            <a:endParaRPr lang="ru-RU" i="1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B1560-E577-054E-B39C-896A0CAB50FC}"/>
              </a:ext>
            </a:extLst>
          </p:cNvPr>
          <p:cNvSpPr txBox="1"/>
          <p:nvPr/>
        </p:nvSpPr>
        <p:spPr>
          <a:xfrm>
            <a:off x="4456793" y="407058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Adding </a:t>
            </a:r>
            <a:r>
              <a:rPr lang="en-US" b="1" i="1" dirty="0"/>
              <a:t>l</a:t>
            </a:r>
            <a:r>
              <a:rPr lang="en-US" dirty="0"/>
              <a:t> node: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5CABE-6AB4-C74A-89F4-F1270EAD50CA}"/>
                  </a:ext>
                </a:extLst>
              </p:cNvPr>
              <p:cNvSpPr txBox="1"/>
              <p:nvPr/>
            </p:nvSpPr>
            <p:spPr>
              <a:xfrm>
                <a:off x="3708378" y="4535103"/>
                <a:ext cx="4291825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11+13 −10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=7 </m:t>
                      </m:r>
                    </m:oMath>
                  </m:oMathPara>
                </a14:m>
                <a:endParaRPr lang="ru-RU" sz="4000" baseline="-25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D5CABE-6AB4-C74A-89F4-F1270EAD5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378" y="4535103"/>
                <a:ext cx="4291825" cy="576183"/>
              </a:xfrm>
              <a:prstGeom prst="rect">
                <a:avLst/>
              </a:prstGeom>
              <a:blipFill>
                <a:blip r:embed="rId2"/>
                <a:stretch>
                  <a:fillRect t="-6522" b="-1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721D5A-B6AD-0C44-BB17-1FA8898587C8}"/>
                  </a:ext>
                </a:extLst>
              </p:cNvPr>
              <p:cNvSpPr txBox="1"/>
              <p:nvPr/>
            </p:nvSpPr>
            <p:spPr>
              <a:xfrm>
                <a:off x="3594772" y="5242092"/>
                <a:ext cx="4291825" cy="5824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𝑘𝑙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10+11−13</m:t>
                          </m:r>
                        </m:num>
                        <m:den>
                          <m:r>
                            <a:rPr lang="en" sz="20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721D5A-B6AD-0C44-BB17-1FA88985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772" y="5242092"/>
                <a:ext cx="4291825" cy="582467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905B4-E494-D84D-9CCC-DC4689EDE12B}"/>
                  </a:ext>
                </a:extLst>
              </p:cNvPr>
              <p:cNvSpPr txBox="1"/>
              <p:nvPr/>
            </p:nvSpPr>
            <p:spPr>
              <a:xfrm>
                <a:off x="3284301" y="6086171"/>
                <a:ext cx="4291825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000" b="0" i="1" baseline="-25000" smtClean="0">
                          <a:latin typeface="Cambria Math" panose="02040503050406030204" pitchFamily="18" charset="0"/>
                        </a:rPr>
                        <m:t>𝑚𝑙</m:t>
                      </m:r>
                      <m:r>
                        <a:rPr lang="en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10 −4=6</m:t>
                      </m:r>
                    </m:oMath>
                  </m:oMathPara>
                </a14:m>
                <a:endParaRPr lang="ru-RU" sz="3200" baseline="-25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8905B4-E494-D84D-9CCC-DC4689EDE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301" y="6086171"/>
                <a:ext cx="4291825" cy="300660"/>
              </a:xfrm>
              <a:prstGeom prst="rect">
                <a:avLst/>
              </a:prstGeom>
              <a:blipFill>
                <a:blip r:embed="rId4"/>
                <a:stretch>
                  <a:fillRect t="-4000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142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B755EF-8AD8-DB45-94DE-E6C9B42D67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Neighbor Join Algorithm</a:t>
            </a:r>
            <a:endParaRPr lang="ru-RU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C982C-A06C-F944-95DE-C448FCD1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04" y="1741833"/>
            <a:ext cx="7456391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717D8B-4A7C-8841-A7D9-65316BFB4B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Tree of life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C1BFE-DC2C-494E-8810-C9FADDA0C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8940"/>
            <a:ext cx="9144000" cy="34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71FE6-A07F-2340-BE08-E634F1C0D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D6A6E-2804-6A43-A736-FCAD6F2C5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49" y="1227432"/>
            <a:ext cx="7144302" cy="539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05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71FE6-A07F-2340-BE08-E634F1C0D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6E1EB-F3AC-D44F-BF6B-4F42CBD5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51" y="1330808"/>
            <a:ext cx="4137021" cy="4951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AAB1DD-9988-624E-BFAA-1FF4B87FC56C}"/>
              </a:ext>
            </a:extLst>
          </p:cNvPr>
          <p:cNvSpPr txBox="1"/>
          <p:nvPr/>
        </p:nvSpPr>
        <p:spPr>
          <a:xfrm>
            <a:off x="4890053" y="1470991"/>
            <a:ext cx="3909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Data: result of tossing coin 10 times – 7 heads, 3 tails</a:t>
            </a:r>
          </a:p>
          <a:p>
            <a:endParaRPr lang="en-US" dirty="0"/>
          </a:p>
          <a:p>
            <a:r>
              <a:rPr lang="en-US" dirty="0"/>
              <a:t>Model: coin has probability p for heads, (1 - p) for tails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428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71FE6-A07F-2340-BE08-E634F1C0D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EB49F-9BC0-4E40-93A5-9CE2013DA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269" r="943" b="31095"/>
          <a:stretch/>
        </p:blipFill>
        <p:spPr>
          <a:xfrm>
            <a:off x="995721" y="1597163"/>
            <a:ext cx="6770054" cy="36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51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71FE6-A07F-2340-BE08-E634F1C0D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7BE87-E2B2-924B-95B6-BF59C0D30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44" y="1390911"/>
            <a:ext cx="7915311" cy="440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37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671FE6-A07F-2340-BE08-E634F1C0DF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Maximum Likelihood Method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61311-CB9B-2945-B8C7-34E412E5F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1" y="1697353"/>
            <a:ext cx="9075169" cy="422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07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2BFF35-B261-714C-A0DE-BBFCBBB607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8EB3C-9E47-294A-B2C0-42832A2E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48" y="2376778"/>
            <a:ext cx="4341139" cy="242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F406FE-9839-EF4D-B625-694BB917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00025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5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DC8C5B-857F-024E-ACBC-E21B97E1A3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EEC60-321B-7240-9AB4-ED67ED7B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277" y="1507434"/>
            <a:ext cx="4707835" cy="470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49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69FEE2-1D76-1D4F-9D93-C135D3B0E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Tree of life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F9F59-769B-B046-888B-D38C582F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62" y="2148322"/>
            <a:ext cx="6751275" cy="363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5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CECAFC-D961-2842-995C-EA444231DD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Phylogenetic Trees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610E5C-5F8C-B64C-B261-7EF616BC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8" y="2468880"/>
            <a:ext cx="4046815" cy="2139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922500-5A52-3D47-BC0C-CF9C9B692F27}"/>
              </a:ext>
            </a:extLst>
          </p:cNvPr>
          <p:cNvSpPr txBox="1"/>
          <p:nvPr/>
        </p:nvSpPr>
        <p:spPr>
          <a:xfrm>
            <a:off x="1487424" y="1731264"/>
            <a:ext cx="136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Rooted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E3BF3-CBB2-5A41-83BC-E51780024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52" y="2468880"/>
            <a:ext cx="4397500" cy="3132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A9A15A-2DC4-014F-AD7B-35538D7B4D30}"/>
              </a:ext>
            </a:extLst>
          </p:cNvPr>
          <p:cNvSpPr txBox="1"/>
          <p:nvPr/>
        </p:nvSpPr>
        <p:spPr>
          <a:xfrm>
            <a:off x="6287036" y="1731264"/>
            <a:ext cx="90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Rooted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4832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20C5C5-85B0-374C-A8F8-47A96DDFBB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Parsimony Problem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99221-F702-0540-B099-439AEA9C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412"/>
            <a:ext cx="9144000" cy="546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8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E8F86F-23E5-1844-82ED-32E464CCA7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Parsimony Problem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842C7-C41A-0541-9502-D5140A3C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16" y="1282206"/>
            <a:ext cx="7668768" cy="53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7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E2CB9A-90F5-F34F-AD2E-F5027345F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Fitch’s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4BBEB-28AB-F44A-8906-25EF0EB58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77" y="1132769"/>
            <a:ext cx="7265245" cy="57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79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E2CB9A-90F5-F34F-AD2E-F5027345F7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Fitch’s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9BFC4-6B4A-AA43-8ECD-055791170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3" y="1221557"/>
            <a:ext cx="7346873" cy="56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495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22275</TotalTime>
  <Words>558</Words>
  <Application>Microsoft Macintosh PowerPoint</Application>
  <PresentationFormat>On-screen Show (4:3)</PresentationFormat>
  <Paragraphs>300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Cambria Math</vt:lpstr>
      <vt:lpstr>Times New Roman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Mariia Zueva</cp:lastModifiedBy>
  <cp:revision>1112</cp:revision>
  <cp:lastPrinted>2014-07-09T13:30:36Z</cp:lastPrinted>
  <dcterms:created xsi:type="dcterms:W3CDTF">2014-07-08T13:27:24Z</dcterms:created>
  <dcterms:modified xsi:type="dcterms:W3CDTF">2019-05-13T19:02:44Z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